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95" r:id="rId4"/>
    <p:sldId id="298" r:id="rId5"/>
    <p:sldId id="297" r:id="rId6"/>
    <p:sldId id="285" r:id="rId7"/>
    <p:sldId id="282" r:id="rId8"/>
    <p:sldId id="268" r:id="rId9"/>
    <p:sldId id="269" r:id="rId10"/>
    <p:sldId id="271" r:id="rId11"/>
    <p:sldId id="256" r:id="rId12"/>
    <p:sldId id="272" r:id="rId13"/>
    <p:sldId id="262" r:id="rId14"/>
    <p:sldId id="263" r:id="rId15"/>
    <p:sldId id="257" r:id="rId16"/>
    <p:sldId id="273" r:id="rId17"/>
    <p:sldId id="261" r:id="rId18"/>
    <p:sldId id="265" r:id="rId19"/>
    <p:sldId id="259" r:id="rId20"/>
    <p:sldId id="296" r:id="rId21"/>
    <p:sldId id="286" r:id="rId22"/>
    <p:sldId id="287" r:id="rId23"/>
    <p:sldId id="288" r:id="rId24"/>
    <p:sldId id="289" r:id="rId25"/>
    <p:sldId id="291" r:id="rId26"/>
    <p:sldId id="292" r:id="rId27"/>
    <p:sldId id="29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m" initials="m" lastIdx="1" clrIdx="0">
    <p:extLst>
      <p:ext uri="{19B8F6BF-5375-455C-9EA6-DF929625EA0E}">
        <p15:presenceInfo xmlns:p15="http://schemas.microsoft.com/office/powerpoint/2012/main" userId="m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FF00"/>
    <a:srgbClr val="000000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9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9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6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8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9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1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3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9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C1981-119F-4E91-A698-96D6CED12BF2}" type="datetimeFigureOut">
              <a:rPr lang="en-US" smtClean="0"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48BFB-8157-46AA-B859-483516268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5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d_szaman@yahoo.com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4974" y="993914"/>
            <a:ext cx="8812696" cy="4903304"/>
          </a:xfrm>
          <a:prstGeom prst="rect">
            <a:avLst/>
          </a:prstGeom>
          <a:noFill/>
          <a:effectLst>
            <a:outerShdw blurRad="1168400" dist="1536700" dir="960000" sx="200000" sy="200000" algn="bl" rotWithShape="0">
              <a:prstClr val="black">
                <a:alpha val="22000"/>
              </a:prstClr>
            </a:outerShdw>
          </a:effectLst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r>
              <a:rPr lang="en-US" sz="5400" b="1" dirty="0" err="1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5400" b="1" dirty="0">
              <a:ln w="13462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28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447" y="512618"/>
            <a:ext cx="10464008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মৌলিক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লজিক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smtClean="0">
                <a:solidFill>
                  <a:srgbClr val="FFFF00"/>
                </a:solidFill>
              </a:rPr>
              <a:t>(Logic Gate)</a:t>
            </a:r>
            <a:r>
              <a:rPr lang="bn-BD" sz="54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 প্রকারঃ</a:t>
            </a:r>
            <a:endParaRPr lang="en-US" sz="54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870314" y="3988056"/>
            <a:ext cx="4704006" cy="2168902"/>
            <a:chOff x="7137474" y="3045018"/>
            <a:chExt cx="4521126" cy="2168902"/>
          </a:xfrm>
        </p:grpSpPr>
        <p:sp>
          <p:nvSpPr>
            <p:cNvPr id="7" name="Flowchart: Delay 6"/>
            <p:cNvSpPr/>
            <p:nvPr/>
          </p:nvSpPr>
          <p:spPr>
            <a:xfrm>
              <a:off x="7137474" y="3045018"/>
              <a:ext cx="4521126" cy="2168902"/>
            </a:xfrm>
            <a:prstGeom prst="flowChartDelay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288493" y="3751447"/>
              <a:ext cx="420020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2</a:t>
              </a:r>
              <a:r>
                <a:rPr lang="bn-BD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।</a:t>
              </a:r>
              <a:r>
                <a:rPr lang="en-US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36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AND</a:t>
              </a:r>
              <a:r>
                <a:rPr lang="bn-BD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bn-BD" sz="4400" dirty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এ্যান্ড</a:t>
              </a:r>
              <a:r>
                <a:rPr lang="en-US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  <a:r>
                <a:rPr lang="bn-BD" sz="4400" dirty="0" smtClean="0">
                  <a:ln>
                    <a:solidFill>
                      <a:srgbClr val="3333FF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গেইট</a:t>
              </a:r>
              <a:endParaRPr lang="en-US" sz="4400" dirty="0">
                <a:ln>
                  <a:solidFill>
                    <a:srgbClr val="3333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827447" y="3988058"/>
            <a:ext cx="3873965" cy="2168902"/>
            <a:chOff x="560289" y="3051718"/>
            <a:chExt cx="3873965" cy="2168902"/>
          </a:xfrm>
          <a:solidFill>
            <a:srgbClr val="FFFF00"/>
          </a:solidFill>
        </p:grpSpPr>
        <p:sp>
          <p:nvSpPr>
            <p:cNvPr id="6" name="Flowchart: Delay 5"/>
            <p:cNvSpPr/>
            <p:nvPr/>
          </p:nvSpPr>
          <p:spPr>
            <a:xfrm rot="10800000">
              <a:off x="560289" y="3051718"/>
              <a:ext cx="3873965" cy="2168902"/>
            </a:xfrm>
            <a:prstGeom prst="flowChartDelay">
              <a:avLst/>
            </a:prstGeom>
            <a:grpFill/>
            <a:ln w="76200"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27447" y="3751447"/>
              <a:ext cx="3576620" cy="76944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bn-BD" sz="44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১। </a:t>
              </a:r>
              <a:r>
                <a:rPr lang="en-US" sz="36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OR</a:t>
              </a:r>
              <a:r>
                <a:rPr lang="en-US" sz="44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(</a:t>
              </a:r>
              <a:r>
                <a:rPr lang="bn-BD" sz="44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অর</a:t>
              </a:r>
              <a:r>
                <a:rPr lang="en-US" sz="36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  <a:r>
                <a:rPr lang="bn-BD" sz="4400" b="1" spc="50" dirty="0" smtClean="0">
                  <a:ln w="9525" cmpd="sng">
                    <a:solidFill>
                      <a:schemeClr val="tx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গেইট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01413" y="1661160"/>
            <a:ext cx="2168902" cy="4495800"/>
            <a:chOff x="4701413" y="1661160"/>
            <a:chExt cx="2168902" cy="4495800"/>
          </a:xfrm>
          <a:blipFill>
            <a:blip r:embed="rId3"/>
            <a:tile tx="0" ty="0" sx="100000" sy="100000" flip="none" algn="tl"/>
          </a:blipFill>
        </p:grpSpPr>
        <p:sp>
          <p:nvSpPr>
            <p:cNvPr id="11" name="Flowchart: Delay 10"/>
            <p:cNvSpPr/>
            <p:nvPr/>
          </p:nvSpPr>
          <p:spPr>
            <a:xfrm rot="16200000">
              <a:off x="3537964" y="2824609"/>
              <a:ext cx="4495800" cy="2168902"/>
            </a:xfrm>
            <a:prstGeom prst="flowChartDelay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 rot="16200000">
              <a:off x="3812284" y="3646260"/>
              <a:ext cx="3947159" cy="76944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3</a:t>
              </a:r>
              <a:r>
                <a:rPr lang="bn-BD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।</a:t>
              </a:r>
              <a:r>
                <a:rPr lang="en-US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4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নট</a:t>
              </a:r>
              <a:r>
                <a:rPr lang="bn-BD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sz="36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NOT)</a:t>
              </a:r>
              <a:r>
                <a:rPr lang="en-US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000" dirty="0" smtClean="0">
                  <a:solidFill>
                    <a:srgbClr val="00FF0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গেইট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4509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6864" y="397068"/>
            <a:ext cx="5780436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OR Gate 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4000" dirty="0">
              <a:solidFill>
                <a:srgbClr val="3333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Delay 4"/>
          <p:cNvSpPr/>
          <p:nvPr/>
        </p:nvSpPr>
        <p:spPr>
          <a:xfrm>
            <a:off x="5428109" y="3013529"/>
            <a:ext cx="2429098" cy="2263785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780912" y="3693727"/>
            <a:ext cx="2887836" cy="987482"/>
            <a:chOff x="2780912" y="3693727"/>
            <a:chExt cx="2887836" cy="987482"/>
          </a:xfrm>
        </p:grpSpPr>
        <p:cxnSp>
          <p:nvCxnSpPr>
            <p:cNvPr id="7" name="Straight Connector 6"/>
            <p:cNvCxnSpPr>
              <a:stCxn id="14" idx="3"/>
              <a:endCxn id="5" idx="8"/>
            </p:cNvCxnSpPr>
            <p:nvPr/>
          </p:nvCxnSpPr>
          <p:spPr>
            <a:xfrm flipV="1">
              <a:off x="2780912" y="4681178"/>
              <a:ext cx="2876321" cy="31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820986" y="3693727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 flipV="1">
            <a:off x="7857207" y="4056590"/>
            <a:ext cx="1560291" cy="5867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357398" y="3498793"/>
            <a:ext cx="423514" cy="1444026"/>
            <a:chOff x="2357398" y="2847570"/>
            <a:chExt cx="423514" cy="1444026"/>
          </a:xfrm>
        </p:grpSpPr>
        <p:sp>
          <p:nvSpPr>
            <p:cNvPr id="13" name="TextBox 12"/>
            <p:cNvSpPr txBox="1"/>
            <p:nvPr/>
          </p:nvSpPr>
          <p:spPr>
            <a:xfrm>
              <a:off x="2357398" y="2847570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57398" y="3768376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417498" y="3794980"/>
            <a:ext cx="1321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X=A+B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26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7.40741E-7 L 0.37877 -0.00926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32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55520" y="397068"/>
            <a:ext cx="748284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OR Gate 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 সত্যক সারণী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237424"/>
              </p:ext>
            </p:extLst>
          </p:nvPr>
        </p:nvGraphicFramePr>
        <p:xfrm>
          <a:off x="2032000" y="2365586"/>
          <a:ext cx="8127999" cy="365760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ইনপুট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আউটপুট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bn-BD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A+B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0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38563" y="4149967"/>
            <a:ext cx="6070893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200" dirty="0" smtClean="0">
                <a:solidFill>
                  <a:srgbClr val="00FF00"/>
                </a:solidFill>
              </a:rPr>
              <a:t>A </a:t>
            </a:r>
            <a:r>
              <a:rPr lang="bn-BD" sz="3200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bn-BD" sz="3200" dirty="0" smtClean="0">
                <a:solidFill>
                  <a:srgbClr val="00FF00"/>
                </a:solidFill>
              </a:rPr>
              <a:t> </a:t>
            </a:r>
            <a:r>
              <a:rPr lang="en-US" sz="3200" dirty="0" smtClean="0">
                <a:solidFill>
                  <a:srgbClr val="00FF00"/>
                </a:solidFill>
              </a:rPr>
              <a:t>B </a:t>
            </a:r>
            <a:r>
              <a:rPr lang="bn-BD" sz="3200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থাকলে </a:t>
            </a:r>
            <a:r>
              <a:rPr lang="en-US" sz="3200" dirty="0" smtClean="0">
                <a:solidFill>
                  <a:srgbClr val="00FF00"/>
                </a:solidFill>
              </a:rPr>
              <a:t>X </a:t>
            </a:r>
            <a:r>
              <a:rPr lang="bn-BD" sz="3200" dirty="0" smtClean="0">
                <a:solidFill>
                  <a:srgbClr val="00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200" dirty="0"/>
              <a:t>A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 ও</a:t>
            </a:r>
            <a:r>
              <a:rPr lang="bn-BD" sz="3200" dirty="0" smtClean="0"/>
              <a:t> </a:t>
            </a:r>
            <a:r>
              <a:rPr lang="en-US" sz="3200" dirty="0"/>
              <a:t>B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অফ থাকলে </a:t>
            </a:r>
            <a:r>
              <a:rPr lang="en-US" sz="3200" dirty="0"/>
              <a:t>X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600" dirty="0">
                <a:solidFill>
                  <a:srgbClr val="FF0000"/>
                </a:solidFill>
              </a:rPr>
              <a:t>A 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</a:t>
            </a:r>
            <a:r>
              <a:rPr lang="bn-BD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bn-BD" sz="3600" dirty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B 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3600" dirty="0">
                <a:solidFill>
                  <a:srgbClr val="FF0000"/>
                </a:solidFill>
              </a:rPr>
              <a:t>X </a:t>
            </a:r>
            <a:r>
              <a:rPr lang="bn-BD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600" dirty="0">
                <a:solidFill>
                  <a:srgbClr val="0070C0"/>
                </a:solidFill>
              </a:rPr>
              <a:t>A </a:t>
            </a:r>
            <a:r>
              <a:rPr lang="bn-BD" sz="3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ও</a:t>
            </a:r>
            <a:r>
              <a:rPr lang="bn-BD" sz="3600" dirty="0">
                <a:solidFill>
                  <a:srgbClr val="0070C0"/>
                </a:solidFill>
              </a:rPr>
              <a:t> </a:t>
            </a:r>
            <a:r>
              <a:rPr lang="en-US" sz="3600" dirty="0">
                <a:solidFill>
                  <a:srgbClr val="0070C0"/>
                </a:solidFill>
              </a:rPr>
              <a:t>B </a:t>
            </a:r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3600" dirty="0">
                <a:solidFill>
                  <a:srgbClr val="0070C0"/>
                </a:solidFill>
              </a:rPr>
              <a:t>X </a:t>
            </a:r>
            <a:r>
              <a:rPr lang="bn-BD" sz="3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  <a:endParaRPr lang="bn-BD" sz="3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040161" y="3380060"/>
            <a:ext cx="6014433" cy="386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982001" y="1190653"/>
            <a:ext cx="1476928" cy="386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01051" y="1229289"/>
            <a:ext cx="54521" cy="13548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0161" y="2737821"/>
            <a:ext cx="32386" cy="6808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959090" y="2737821"/>
            <a:ext cx="162142" cy="616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47214" y="2584166"/>
            <a:ext cx="216717" cy="6683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458929" y="840106"/>
            <a:ext cx="0" cy="7334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441582" y="1564984"/>
            <a:ext cx="615598" cy="85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448881" y="847426"/>
            <a:ext cx="560695" cy="118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999866" y="850256"/>
            <a:ext cx="771689" cy="94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5057180" y="1545579"/>
            <a:ext cx="728625" cy="19406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60" idx="2"/>
          </p:cNvCxnSpPr>
          <p:nvPr/>
        </p:nvCxnSpPr>
        <p:spPr>
          <a:xfrm>
            <a:off x="9054594" y="2433642"/>
            <a:ext cx="0" cy="9657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60" idx="0"/>
          </p:cNvCxnSpPr>
          <p:nvPr/>
        </p:nvCxnSpPr>
        <p:spPr>
          <a:xfrm>
            <a:off x="9014816" y="1190653"/>
            <a:ext cx="39778" cy="10401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7472579" y="1190653"/>
            <a:ext cx="1542237" cy="161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7459968" y="836825"/>
            <a:ext cx="974" cy="6810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5771556" y="836826"/>
            <a:ext cx="1701023" cy="6462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5785805" y="1526945"/>
            <a:ext cx="1686775" cy="18634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8873619" y="2230754"/>
            <a:ext cx="361950" cy="2028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813595" y="3418697"/>
            <a:ext cx="4499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 (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গেইটের সুইচিং সার্কিট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169" y="205825"/>
            <a:ext cx="443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5877836" y="1490100"/>
            <a:ext cx="443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8" name="Arc 7"/>
          <p:cNvSpPr/>
          <p:nvPr/>
        </p:nvSpPr>
        <p:spPr>
          <a:xfrm>
            <a:off x="9271235" y="2236692"/>
            <a:ext cx="347778" cy="202888"/>
          </a:xfrm>
          <a:prstGeom prst="arc">
            <a:avLst>
              <a:gd name="adj1" fmla="val 11237641"/>
              <a:gd name="adj2" fmla="val 992480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Alternate Process 10"/>
          <p:cNvSpPr/>
          <p:nvPr/>
        </p:nvSpPr>
        <p:spPr>
          <a:xfrm>
            <a:off x="9235570" y="2285998"/>
            <a:ext cx="53479" cy="117954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9336591" y="2105842"/>
            <a:ext cx="430690" cy="485008"/>
            <a:chOff x="9336591" y="2105842"/>
            <a:chExt cx="430690" cy="485008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9503491" y="2111780"/>
              <a:ext cx="32395" cy="8620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9571511" y="2125757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619013" y="2158377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9409497" y="2490467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9471932" y="2491212"/>
              <a:ext cx="31559" cy="9295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 flipV="1">
              <a:off x="9614774" y="2478592"/>
              <a:ext cx="47851" cy="7921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9675335" y="2353499"/>
              <a:ext cx="91946" cy="668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9666515" y="2284193"/>
              <a:ext cx="100766" cy="2350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9666516" y="2204975"/>
              <a:ext cx="54792" cy="6189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 flipV="1">
              <a:off x="9675335" y="2414377"/>
              <a:ext cx="91946" cy="192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 flipV="1">
              <a:off x="9633946" y="2443656"/>
              <a:ext cx="100766" cy="58632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9553873" y="2478286"/>
              <a:ext cx="11876" cy="11256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9427309" y="2105842"/>
              <a:ext cx="13573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Flowchart: Decision 62"/>
            <p:cNvSpPr/>
            <p:nvPr/>
          </p:nvSpPr>
          <p:spPr>
            <a:xfrm>
              <a:off x="9336591" y="2313640"/>
              <a:ext cx="194974" cy="46542"/>
            </a:xfrm>
            <a:prstGeom prst="flowChartDecision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9263617" y="2674640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X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02207" y="2353499"/>
            <a:ext cx="63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ব্যাটারী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49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xit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0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xit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37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3" presetClass="exit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50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9417498" y="3699730"/>
            <a:ext cx="1790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X=A+B+C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owchart: Delay 4"/>
          <p:cNvSpPr/>
          <p:nvPr/>
        </p:nvSpPr>
        <p:spPr>
          <a:xfrm>
            <a:off x="5428109" y="2918279"/>
            <a:ext cx="2429098" cy="2263785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endCxn id="5" idx="8"/>
          </p:cNvCxnSpPr>
          <p:nvPr/>
        </p:nvCxnSpPr>
        <p:spPr>
          <a:xfrm>
            <a:off x="2820986" y="4581539"/>
            <a:ext cx="2836247" cy="438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820986" y="3598477"/>
            <a:ext cx="2847762" cy="4125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857207" y="3961340"/>
            <a:ext cx="1560291" cy="58674"/>
          </a:xfrm>
          <a:prstGeom prst="line">
            <a:avLst/>
          </a:prstGeom>
          <a:ln w="762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809471" y="4058319"/>
            <a:ext cx="2847762" cy="4125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216530" y="3357494"/>
            <a:ext cx="592941" cy="1489952"/>
            <a:chOff x="2216530" y="2805044"/>
            <a:chExt cx="592941" cy="1489952"/>
          </a:xfrm>
        </p:grpSpPr>
        <p:sp>
          <p:nvSpPr>
            <p:cNvPr id="13" name="TextBox 12"/>
            <p:cNvSpPr txBox="1"/>
            <p:nvPr/>
          </p:nvSpPr>
          <p:spPr>
            <a:xfrm>
              <a:off x="2216530" y="2805044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16530" y="3771776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216530" y="3288410"/>
              <a:ext cx="5929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680118" y="385548"/>
            <a:ext cx="578043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OR Gate 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চলকের মাধ্যমে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238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85185E-6 L 0.37266 -0.0206 " pathEditMode="relative" rAng="0" ptsTypes="AA">
                                      <p:cBhvr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33" y="-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20986" y="3617527"/>
            <a:ext cx="2847762" cy="855726"/>
            <a:chOff x="2820986" y="3617527"/>
            <a:chExt cx="2847762" cy="855726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2820986" y="4400982"/>
              <a:ext cx="2847762" cy="72271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820986" y="3617527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>
            <a:stCxn id="3" idx="3"/>
          </p:cNvCxnSpPr>
          <p:nvPr/>
        </p:nvCxnSpPr>
        <p:spPr>
          <a:xfrm flipV="1">
            <a:off x="7857207" y="3980390"/>
            <a:ext cx="1682209" cy="5867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Delay 2"/>
          <p:cNvSpPr/>
          <p:nvPr/>
        </p:nvSpPr>
        <p:spPr>
          <a:xfrm>
            <a:off x="5668748" y="3124664"/>
            <a:ext cx="2188459" cy="1828800"/>
          </a:xfrm>
          <a:prstGeom prst="flowChartDela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57398" y="3457170"/>
            <a:ext cx="423514" cy="1308050"/>
            <a:chOff x="2357398" y="2885670"/>
            <a:chExt cx="423514" cy="1308050"/>
          </a:xfrm>
        </p:grpSpPr>
        <p:sp>
          <p:nvSpPr>
            <p:cNvPr id="13" name="TextBox 12"/>
            <p:cNvSpPr txBox="1"/>
            <p:nvPr/>
          </p:nvSpPr>
          <p:spPr>
            <a:xfrm>
              <a:off x="2357398" y="2885670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57398" y="3670500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417498" y="3718780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X=A</a:t>
            </a:r>
            <a:r>
              <a:rPr lang="bn-BD" sz="2800" dirty="0" smtClean="0">
                <a:latin typeface="Arial" panose="020B0604020202020204" pitchFamily="34" charset="0"/>
              </a:rPr>
              <a:t>.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88116" y="397068"/>
            <a:ext cx="6513034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AND </a:t>
            </a:r>
            <a:r>
              <a:rPr lang="en-US" sz="6000" dirty="0"/>
              <a:t>Gate 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এ্যান্ড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4000" dirty="0">
              <a:solidFill>
                <a:srgbClr val="3333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752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75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96296E-6 L 0.3638 -0.01922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90" y="-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55520" y="397068"/>
            <a:ext cx="748284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AND </a:t>
            </a:r>
            <a:r>
              <a:rPr lang="en-US" sz="6000" dirty="0"/>
              <a:t>Gate 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এ্যান্ড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 সত্যক সারণী</a:t>
            </a:r>
            <a:endParaRPr lang="en-US" sz="4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7075"/>
              </p:ext>
            </p:extLst>
          </p:nvPr>
        </p:nvGraphicFramePr>
        <p:xfrm>
          <a:off x="2032000" y="2365586"/>
          <a:ext cx="8127999" cy="365760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ইনপুট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আউটপুট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32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32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X=A.B</a:t>
                      </a:r>
                      <a:endParaRPr lang="en-US" sz="3200" b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50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2846446" y="3441020"/>
            <a:ext cx="6014433" cy="386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788286" y="1251613"/>
            <a:ext cx="1476928" cy="386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07336" y="1290249"/>
            <a:ext cx="54521" cy="13548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46446" y="2798781"/>
            <a:ext cx="32386" cy="6808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765375" y="2798781"/>
            <a:ext cx="162142" cy="61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753499" y="2645126"/>
            <a:ext cx="216717" cy="668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265214" y="1234813"/>
            <a:ext cx="1013796" cy="16982"/>
          </a:xfrm>
          <a:prstGeom prst="line">
            <a:avLst/>
          </a:prstGeom>
          <a:ln w="57150">
            <a:solidFill>
              <a:srgbClr val="00FF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61406" y="1222938"/>
            <a:ext cx="547753" cy="1"/>
          </a:xfrm>
          <a:prstGeom prst="line">
            <a:avLst/>
          </a:prstGeom>
          <a:ln w="57150">
            <a:solidFill>
              <a:srgbClr val="00FF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60" idx="2"/>
          </p:cNvCxnSpPr>
          <p:nvPr/>
        </p:nvCxnSpPr>
        <p:spPr>
          <a:xfrm>
            <a:off x="8860879" y="2494602"/>
            <a:ext cx="0" cy="9657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60" idx="0"/>
          </p:cNvCxnSpPr>
          <p:nvPr/>
        </p:nvCxnSpPr>
        <p:spPr>
          <a:xfrm>
            <a:off x="8821101" y="1251613"/>
            <a:ext cx="39778" cy="10401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6909159" y="1234813"/>
            <a:ext cx="1911943" cy="32966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5313460" y="1222938"/>
            <a:ext cx="1047946" cy="11875"/>
          </a:xfrm>
          <a:prstGeom prst="line">
            <a:avLst/>
          </a:prstGeom>
          <a:ln w="5715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68482" y="3636635"/>
            <a:ext cx="5036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AND (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এ্যান্ড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গেইটের সুইচিং সার্কিট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50112" y="1290249"/>
            <a:ext cx="443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6321629" y="1153149"/>
            <a:ext cx="443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097280" y="1436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000152" y="262018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X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513" y="4537821"/>
            <a:ext cx="6138219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200" dirty="0" smtClean="0">
                <a:solidFill>
                  <a:srgbClr val="3333FF"/>
                </a:solidFill>
              </a:rPr>
              <a:t>A </a:t>
            </a:r>
            <a:r>
              <a:rPr lang="bn-BD" sz="32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bn-BD" sz="3200" dirty="0" smtClean="0">
                <a:solidFill>
                  <a:srgbClr val="3333FF"/>
                </a:solidFill>
              </a:rPr>
              <a:t> </a:t>
            </a:r>
            <a:r>
              <a:rPr lang="en-US" sz="3200" dirty="0" smtClean="0">
                <a:solidFill>
                  <a:srgbClr val="3333FF"/>
                </a:solidFill>
              </a:rPr>
              <a:t>B </a:t>
            </a:r>
            <a:r>
              <a:rPr lang="bn-BD" sz="32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থাকলে </a:t>
            </a:r>
            <a:r>
              <a:rPr lang="en-US" sz="3200" dirty="0" smtClean="0">
                <a:solidFill>
                  <a:srgbClr val="3333FF"/>
                </a:solidFill>
              </a:rPr>
              <a:t>X </a:t>
            </a:r>
            <a:r>
              <a:rPr lang="bn-BD" sz="32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200" dirty="0">
                <a:solidFill>
                  <a:srgbClr val="FF0000"/>
                </a:solidFill>
              </a:rPr>
              <a:t>A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ও</a:t>
            </a:r>
            <a:r>
              <a:rPr lang="bn-BD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B 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থাকলে </a:t>
            </a:r>
            <a:r>
              <a:rPr lang="en-US" sz="3200" dirty="0">
                <a:solidFill>
                  <a:srgbClr val="FF0000"/>
                </a:solidFill>
              </a:rPr>
              <a:t>X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অফ 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600" dirty="0"/>
              <a:t>A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অফ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bn-BD" sz="3600" dirty="0"/>
              <a:t> </a:t>
            </a:r>
            <a:r>
              <a:rPr lang="en-US" sz="3600" dirty="0"/>
              <a:t>B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3600" dirty="0"/>
              <a:t>X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অফ থাকবে</a:t>
            </a:r>
          </a:p>
          <a:p>
            <a:pPr marL="457200" indent="-457200">
              <a:buFont typeface="Wingdings" panose="05000000000000000000" pitchFamily="2" charset="2"/>
              <a:buChar char="F"/>
            </a:pPr>
            <a:r>
              <a:rPr lang="en-US" sz="3600" dirty="0">
                <a:solidFill>
                  <a:srgbClr val="00B0F0"/>
                </a:solidFill>
              </a:rPr>
              <a:t>A </a:t>
            </a:r>
            <a:r>
              <a:rPr lang="bn-BD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ও</a:t>
            </a:r>
            <a:r>
              <a:rPr lang="bn-BD" sz="3600" dirty="0">
                <a:solidFill>
                  <a:srgbClr val="00B0F0"/>
                </a:solidFill>
              </a:rPr>
              <a:t> </a:t>
            </a:r>
            <a:r>
              <a:rPr lang="en-US" sz="3600" dirty="0">
                <a:solidFill>
                  <a:srgbClr val="00B0F0"/>
                </a:solidFill>
              </a:rPr>
              <a:t>B 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3600" dirty="0">
                <a:solidFill>
                  <a:srgbClr val="00B0F0"/>
                </a:solidFill>
              </a:rPr>
              <a:t>X </a:t>
            </a:r>
            <a:r>
              <a:rPr lang="bn-BD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 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  <a:endParaRPr lang="bn-BD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679904" y="2291714"/>
            <a:ext cx="361950" cy="202888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Alternate Process 27"/>
          <p:cNvSpPr/>
          <p:nvPr/>
        </p:nvSpPr>
        <p:spPr>
          <a:xfrm>
            <a:off x="9039629" y="2327564"/>
            <a:ext cx="53479" cy="117954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9075294" y="2147408"/>
            <a:ext cx="496046" cy="482891"/>
            <a:chOff x="9075294" y="2147408"/>
            <a:chExt cx="496046" cy="482891"/>
          </a:xfrm>
        </p:grpSpPr>
        <p:sp>
          <p:nvSpPr>
            <p:cNvPr id="27" name="Arc 26"/>
            <p:cNvSpPr/>
            <p:nvPr/>
          </p:nvSpPr>
          <p:spPr>
            <a:xfrm>
              <a:off x="9075294" y="2278258"/>
              <a:ext cx="347778" cy="202888"/>
            </a:xfrm>
            <a:prstGeom prst="arc">
              <a:avLst>
                <a:gd name="adj1" fmla="val 11237641"/>
                <a:gd name="adj2" fmla="val 9924804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9307550" y="2153346"/>
              <a:ext cx="32395" cy="8620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375570" y="2167323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9423072" y="2199943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9251260" y="2536761"/>
              <a:ext cx="17246" cy="8391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 flipV="1">
              <a:off x="9310669" y="2525525"/>
              <a:ext cx="1026" cy="10477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9404694" y="2510732"/>
              <a:ext cx="47851" cy="7921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9479394" y="2395065"/>
              <a:ext cx="91946" cy="668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9470574" y="2325759"/>
              <a:ext cx="100766" cy="2350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9470575" y="2246541"/>
              <a:ext cx="54792" cy="6189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9479394" y="2455943"/>
              <a:ext cx="91946" cy="192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 flipV="1">
              <a:off x="9438005" y="2485222"/>
              <a:ext cx="100766" cy="58632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 flipV="1">
              <a:off x="9357932" y="2519852"/>
              <a:ext cx="11609" cy="10033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9231368" y="2147408"/>
              <a:ext cx="13573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lowchart: Decision 47"/>
            <p:cNvSpPr/>
            <p:nvPr/>
          </p:nvSpPr>
          <p:spPr>
            <a:xfrm>
              <a:off x="9140650" y="2355206"/>
              <a:ext cx="194974" cy="46542"/>
            </a:xfrm>
            <a:prstGeom prst="flowChartDecision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077624" y="2222090"/>
            <a:ext cx="63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ব্যাটারী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6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xit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37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9417498" y="3886314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X=ABC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820986" y="4768123"/>
            <a:ext cx="2836247" cy="438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820986" y="3785061"/>
            <a:ext cx="2847762" cy="4125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857207" y="4147924"/>
            <a:ext cx="1560291" cy="58674"/>
          </a:xfrm>
          <a:prstGeom prst="line">
            <a:avLst/>
          </a:prstGeom>
          <a:ln w="762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809471" y="4244903"/>
            <a:ext cx="2847762" cy="4125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216530" y="3544078"/>
            <a:ext cx="592941" cy="1489952"/>
            <a:chOff x="2216530" y="2805044"/>
            <a:chExt cx="592941" cy="1489952"/>
          </a:xfrm>
        </p:grpSpPr>
        <p:sp>
          <p:nvSpPr>
            <p:cNvPr id="13" name="TextBox 12"/>
            <p:cNvSpPr txBox="1"/>
            <p:nvPr/>
          </p:nvSpPr>
          <p:spPr>
            <a:xfrm>
              <a:off x="2216530" y="2805044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Arial Black" panose="020B0A04020102020204" pitchFamily="34" charset="0"/>
                </a:rPr>
                <a:t>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16530" y="3771776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 Black" panose="020B0A04020102020204" pitchFamily="34" charset="0"/>
                </a:rPr>
                <a:t>C</a:t>
              </a:r>
              <a:endParaRPr lang="en-US" sz="2800" dirty="0">
                <a:latin typeface="Arial Black" panose="020B0A040201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216530" y="3288410"/>
              <a:ext cx="5929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Arial Black" panose="020B0A04020102020204" pitchFamily="34" charset="0"/>
                </a:rPr>
                <a:t>B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157114" y="346996"/>
            <a:ext cx="6104286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AND</a:t>
            </a:r>
            <a:r>
              <a:rPr lang="en-US" sz="6000" dirty="0" smtClean="0"/>
              <a:t> </a:t>
            </a:r>
            <a:r>
              <a:rPr lang="en-US" sz="6000" dirty="0"/>
              <a:t>Gate 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অর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চলকের মাধ্যমে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Flowchart: Delay 18"/>
          <p:cNvSpPr/>
          <p:nvPr/>
        </p:nvSpPr>
        <p:spPr>
          <a:xfrm>
            <a:off x="5668748" y="3292304"/>
            <a:ext cx="2188459" cy="1828800"/>
          </a:xfrm>
          <a:prstGeom prst="flowChartDela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7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1.48148E-6 L 0.38138 -0.0118 " pathEditMode="relative" rAng="0" ptsTypes="AA">
                                      <p:cBhvr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-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79369" y="2629364"/>
            <a:ext cx="2691401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owchart: Merge 1"/>
          <p:cNvSpPr/>
          <p:nvPr/>
        </p:nvSpPr>
        <p:spPr>
          <a:xfrm rot="16200000">
            <a:off x="4978142" y="1656320"/>
            <a:ext cx="1553378" cy="1946088"/>
          </a:xfrm>
          <a:prstGeom prst="flowChartMerg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33786" y="294631"/>
            <a:ext cx="556172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NOT</a:t>
            </a:r>
            <a:r>
              <a:rPr lang="en-US" sz="5400" dirty="0" smtClean="0"/>
              <a:t> </a:t>
            </a:r>
            <a:r>
              <a:rPr lang="en-US" sz="5400" dirty="0"/>
              <a:t>Gate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59420" y="2417492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49260" y="2395530"/>
            <a:ext cx="872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X=A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8702163" y="2473302"/>
            <a:ext cx="206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721738"/>
              </p:ext>
            </p:extLst>
          </p:nvPr>
        </p:nvGraphicFramePr>
        <p:xfrm>
          <a:off x="6618404" y="3302808"/>
          <a:ext cx="4806422" cy="24993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403211"/>
                <a:gridCol w="2403211"/>
              </a:tblGrid>
              <a:tr h="506430"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ইনপুট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আউটপুট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84887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X=A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4887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4887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10372523" y="4127806"/>
            <a:ext cx="2061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727875" y="2509730"/>
            <a:ext cx="1445198" cy="261610"/>
            <a:chOff x="6727875" y="2509730"/>
            <a:chExt cx="1445198" cy="26161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6979920" y="2626823"/>
              <a:ext cx="1193153" cy="1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6727875" y="2509730"/>
              <a:ext cx="252045" cy="26161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851329" y="5916554"/>
            <a:ext cx="3727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নট গেইটের সত্যক সারণী</a:t>
            </a:r>
            <a:endParaRPr lang="en-US" sz="3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1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34635 -0.00718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18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3" grpId="1"/>
      <p:bldP spid="1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7939" y="2424490"/>
            <a:ext cx="6016108" cy="3724096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স্থাপনায়-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শাহীনুজ্জামান</a:t>
            </a:r>
          </a:p>
          <a:p>
            <a:r>
              <a:rPr lang="bn-BD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তথ্য ও যোগাযোগ</a:t>
            </a:r>
            <a:r>
              <a:rPr lang="en-US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bn-BD" sz="3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মীর আব্দুল করিম কলেজ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মির্জানগর, মিরপুর, কুষ্টিয়া।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E-mail : </a:t>
            </a:r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  <a:hlinkClick r:id="rId3"/>
              </a:rPr>
              <a:t>md_szaman@yahoo.com</a:t>
            </a:r>
            <a:endParaRPr lang="en-US" sz="2800" dirty="0" smtClean="0">
              <a:solidFill>
                <a:schemeClr val="bg1"/>
              </a:solidFill>
              <a:latin typeface="Arial Narrow" panose="020B0606020202030204" pitchFamily="34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Cell phone : +</a:t>
            </a:r>
            <a:r>
              <a:rPr lang="en-US" sz="2800" spc="600" dirty="0" smtClean="0">
                <a:solidFill>
                  <a:schemeClr val="bg1"/>
                </a:solidFill>
                <a:latin typeface="Arial Narrow" panose="020B0606020202030204" pitchFamily="34" charset="0"/>
                <a:cs typeface="NikoshBAN" panose="02000000000000000000" pitchFamily="2" charset="0"/>
              </a:rPr>
              <a:t>8801712881389</a:t>
            </a:r>
            <a:endParaRPr lang="bn-BD" sz="2800" spc="600" dirty="0" smtClean="0">
              <a:solidFill>
                <a:schemeClr val="bg1"/>
              </a:solidFill>
              <a:latin typeface="Arial Narrow" panose="020B0606020202030204" pitchFamily="34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8106" y="1649439"/>
            <a:ext cx="5622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bn-BD" sz="4400" b="1" dirty="0" smtClean="0">
                <a:ln w="13462">
                  <a:solidFill>
                    <a:srgbClr val="FF0000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শ্রেণি   সময় ৪৫ মিনিট</a:t>
            </a:r>
            <a:endParaRPr lang="en-US" sz="4400" b="1" dirty="0">
              <a:ln w="13462">
                <a:solidFill>
                  <a:srgbClr val="FF0000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658" y="2424490"/>
            <a:ext cx="3120462" cy="37757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03444" y="326000"/>
            <a:ext cx="610646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chemeClr val="bg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ডি</a:t>
            </a:r>
            <a:r>
              <a:rPr lang="en-US" sz="8000" b="1" dirty="0" err="1" smtClean="0">
                <a:ln w="6600">
                  <a:solidFill>
                    <a:srgbClr val="FF0000"/>
                  </a:solidFill>
                  <a:prstDash val="solid"/>
                </a:ln>
                <a:solidFill>
                  <a:schemeClr val="bg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জি</a:t>
            </a:r>
            <a:r>
              <a:rPr lang="bn-BD" sz="80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chemeClr val="bg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টাল ডিভাইস</a:t>
            </a:r>
            <a:endParaRPr lang="en-US" sz="8000" b="1" dirty="0">
              <a:ln w="6600">
                <a:solidFill>
                  <a:srgbClr val="FF0000"/>
                </a:solidFill>
                <a:prstDash val="solid"/>
              </a:ln>
              <a:solidFill>
                <a:schemeClr val="bg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0563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5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3786" y="499794"/>
            <a:ext cx="556172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NOT</a:t>
            </a:r>
            <a:r>
              <a:rPr lang="en-US" sz="5400" dirty="0" smtClean="0"/>
              <a:t> </a:t>
            </a:r>
            <a:r>
              <a:rPr lang="en-US" sz="5400" dirty="0"/>
              <a:t>Gate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নট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635118" y="2788360"/>
            <a:ext cx="333102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635118" y="2768188"/>
            <a:ext cx="0" cy="29343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602140" y="4415457"/>
            <a:ext cx="333102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35118" y="3310395"/>
            <a:ext cx="642" cy="10916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487193" y="3068348"/>
            <a:ext cx="312937" cy="671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4520812" y="3293580"/>
            <a:ext cx="21054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420503" y="3444866"/>
            <a:ext cx="17163" cy="97203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418113" y="2817196"/>
            <a:ext cx="0" cy="28703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420503" y="3104227"/>
            <a:ext cx="0" cy="385933"/>
          </a:xfrm>
          <a:prstGeom prst="line">
            <a:avLst/>
          </a:prstGeom>
          <a:ln w="57150">
            <a:solidFill>
              <a:srgbClr val="3333FF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916207" y="3657166"/>
            <a:ext cx="16961" cy="7638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7944660" y="2762646"/>
            <a:ext cx="16961" cy="7638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733019" y="3490160"/>
            <a:ext cx="361950" cy="202888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>
            <a:off x="8128409" y="3476704"/>
            <a:ext cx="347778" cy="202888"/>
          </a:xfrm>
          <a:prstGeom prst="arc">
            <a:avLst>
              <a:gd name="adj1" fmla="val 11237641"/>
              <a:gd name="adj2" fmla="val 9924804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Alternate Process 58"/>
          <p:cNvSpPr/>
          <p:nvPr/>
        </p:nvSpPr>
        <p:spPr>
          <a:xfrm>
            <a:off x="8092744" y="3526010"/>
            <a:ext cx="53479" cy="117954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8193765" y="3345854"/>
            <a:ext cx="430690" cy="482891"/>
            <a:chOff x="4188436" y="4646620"/>
            <a:chExt cx="430690" cy="482891"/>
          </a:xfrm>
        </p:grpSpPr>
        <p:cxnSp>
          <p:nvCxnSpPr>
            <p:cNvPr id="60" name="Straight Connector 59"/>
            <p:cNvCxnSpPr/>
            <p:nvPr/>
          </p:nvCxnSpPr>
          <p:spPr>
            <a:xfrm flipV="1">
              <a:off x="4355336" y="4652558"/>
              <a:ext cx="32395" cy="8620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4423356" y="4666535"/>
              <a:ext cx="47502" cy="792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470858" y="4699155"/>
              <a:ext cx="47502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4299046" y="5035973"/>
              <a:ext cx="17246" cy="8391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 flipV="1">
              <a:off x="4358455" y="5024737"/>
              <a:ext cx="1026" cy="10477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4452480" y="5009944"/>
              <a:ext cx="47851" cy="7921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 flipV="1">
              <a:off x="4527180" y="4894277"/>
              <a:ext cx="91946" cy="668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4518360" y="4824971"/>
              <a:ext cx="100766" cy="2350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4518361" y="4745753"/>
              <a:ext cx="54792" cy="6189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4527180" y="4955155"/>
              <a:ext cx="91946" cy="192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4485791" y="4984434"/>
              <a:ext cx="100766" cy="5863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 flipV="1">
              <a:off x="4405718" y="5019064"/>
              <a:ext cx="11609" cy="10033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4279154" y="4646620"/>
              <a:ext cx="13573" cy="792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Flowchart: Decision 72"/>
            <p:cNvSpPr/>
            <p:nvPr/>
          </p:nvSpPr>
          <p:spPr>
            <a:xfrm>
              <a:off x="4188436" y="4854418"/>
              <a:ext cx="194974" cy="46542"/>
            </a:xfrm>
            <a:prstGeom prst="flowChartDecision">
              <a:avLst/>
            </a:prstGeom>
            <a:solidFill>
              <a:srgbClr val="FF0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8693187" y="3362936"/>
            <a:ext cx="26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072790" y="2801813"/>
            <a:ext cx="26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4916706" y="2993604"/>
            <a:ext cx="63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ব্যাটারী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4538707" y="4563397"/>
            <a:ext cx="352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নট গেইটের ইলেক্ট্রিক্যাল বর্তনী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30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3" presetClass="exit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75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74" grpId="0"/>
      <p:bldP spid="75" grpId="0"/>
      <p:bldP spid="76" grpId="0"/>
      <p:bldP spid="7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151" y="1574202"/>
            <a:ext cx="1993023" cy="11502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3170">
            <a:off x="1225656" y="1109096"/>
            <a:ext cx="2728052" cy="18256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1988" y="1069952"/>
            <a:ext cx="2357696" cy="2161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3333">
            <a:off x="694647" y="4014110"/>
            <a:ext cx="2498129" cy="18340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831" y="4987636"/>
            <a:ext cx="2208075" cy="1472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38636" y="4019879"/>
            <a:ext cx="291400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bn-BD" sz="4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988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064" y="2704022"/>
            <a:ext cx="10192014" cy="156966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  <a:alpha val="8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FF0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(তিন) টি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দলে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মৌলিক গেইটের 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(OR, AND, NOT) 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সাংকেতিক চিহ্ন আঁক।</a:t>
            </a:r>
            <a:endParaRPr lang="en-US" sz="3200" dirty="0">
              <a:solidFill>
                <a:schemeClr val="accent4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26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453455" y="3494360"/>
            <a:ext cx="2610332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bn-BD" sz="4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674" y="320634"/>
            <a:ext cx="2867625" cy="19888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755" y="500057"/>
            <a:ext cx="2937056" cy="180941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47" y="3697940"/>
            <a:ext cx="3350359" cy="209719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82" y="500058"/>
            <a:ext cx="2877012" cy="1590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5" y="3800103"/>
            <a:ext cx="3223099" cy="208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713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903" y="453874"/>
            <a:ext cx="10929924" cy="187743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AND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NOT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তিনটিকে কি গেইট বলা হয়?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ক. যৌগিক গেইট		খ.  মৌলিক গেইট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গ. লজিক গেইট		ঘ. কোনটিই নয়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3903" y="2599199"/>
            <a:ext cx="10929924" cy="175432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 </a:t>
            </a:r>
            <a:r>
              <a:rPr lang="bn-BD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গেইটে যে কোন একটি ইনপুট ১ হলে আউটপুট হবে-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ক. ০			খ. ১০</a:t>
            </a:r>
            <a:endParaRPr lang="en-US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গ.  ১			ঘ. ১১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364418" y="1119920"/>
            <a:ext cx="475013" cy="451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70270" y="3727184"/>
            <a:ext cx="475013" cy="451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83903" y="4592385"/>
            <a:ext cx="10929924" cy="1754326"/>
            <a:chOff x="783903" y="4621413"/>
            <a:chExt cx="10929924" cy="1754326"/>
          </a:xfrm>
        </p:grpSpPr>
        <p:sp>
          <p:nvSpPr>
            <p:cNvPr id="7" name="TextBox 6"/>
            <p:cNvSpPr txBox="1"/>
            <p:nvPr/>
          </p:nvSpPr>
          <p:spPr>
            <a:xfrm>
              <a:off x="783903" y="4621413"/>
              <a:ext cx="10929924" cy="1754326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৩.  ইনপুট দু’টি </a:t>
              </a:r>
              <a:r>
                <a:rPr lang="en-US" sz="32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r>
                <a:rPr lang="en-US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ও </a:t>
              </a:r>
              <a:r>
                <a:rPr lang="en-US" sz="32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  <a:r>
                <a:rPr lang="en-US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এবং আউটপুট </a:t>
              </a:r>
              <a:r>
                <a:rPr lang="en-US" sz="32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X</a:t>
              </a:r>
              <a:r>
                <a:rPr lang="en-US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ধরলে </a:t>
              </a:r>
              <a:r>
                <a:rPr lang="en-US" sz="32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OR</a:t>
              </a:r>
              <a:r>
                <a:rPr lang="en-US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গেইটের আউটপুট হবে-</a:t>
              </a:r>
            </a:p>
            <a:p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ক. 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X = A+B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 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খ. 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X </a:t>
              </a:r>
              <a:r>
                <a:rPr lang="en-US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=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AB </a:t>
              </a:r>
              <a:endParaRPr lang="bn-BD" sz="3600" dirty="0" smtClean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গ. 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X </a:t>
              </a:r>
              <a:r>
                <a:rPr lang="en-US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=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A+B 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	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ঘ. </a:t>
              </a:r>
              <a:r>
                <a: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X </a:t>
              </a:r>
              <a:r>
                <a:rPr lang="en-US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= AB 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2969385" y="5852280"/>
              <a:ext cx="716096" cy="11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797763" y="5852280"/>
              <a:ext cx="43288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1670269" y="5243917"/>
            <a:ext cx="475013" cy="4512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5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3284" y="2521422"/>
            <a:ext cx="291400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bn-BD" sz="4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648" y="268372"/>
            <a:ext cx="2547801" cy="16800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90" y="268372"/>
            <a:ext cx="2409203" cy="18045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4" y="3776353"/>
            <a:ext cx="3916550" cy="2213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901" y="3124704"/>
            <a:ext cx="3333292" cy="26110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16" y="203317"/>
            <a:ext cx="2782624" cy="216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0369" y="1861215"/>
            <a:ext cx="8800460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bliqueTopLef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চিত্রটি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 খাতায়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 নাও, উত্তর লিখে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আনবে-</a:t>
            </a:r>
            <a:endParaRPr lang="bn-BD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675332" y="3195086"/>
            <a:ext cx="8733281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মৌলিক কয়টি ও কী কী? বর্ণনা কর।</a:t>
            </a:r>
            <a:endParaRPr lang="en-US" sz="4800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404610" y="2569101"/>
            <a:ext cx="1227336" cy="351396"/>
          </a:xfrm>
          <a:custGeom>
            <a:avLst/>
            <a:gdLst>
              <a:gd name="connsiteX0" fmla="*/ 89469 w 1806757"/>
              <a:gd name="connsiteY0" fmla="*/ 33453 h 424147"/>
              <a:gd name="connsiteX1" fmla="*/ 33713 w 1806757"/>
              <a:gd name="connsiteY1" fmla="*/ 133814 h 424147"/>
              <a:gd name="connsiteX2" fmla="*/ 11410 w 1806757"/>
              <a:gd name="connsiteY2" fmla="*/ 156117 h 424147"/>
              <a:gd name="connsiteX3" fmla="*/ 259 w 1806757"/>
              <a:gd name="connsiteY3" fmla="*/ 189570 h 424147"/>
              <a:gd name="connsiteX4" fmla="*/ 56015 w 1806757"/>
              <a:gd name="connsiteY4" fmla="*/ 245326 h 424147"/>
              <a:gd name="connsiteX5" fmla="*/ 223284 w 1806757"/>
              <a:gd name="connsiteY5" fmla="*/ 234175 h 424147"/>
              <a:gd name="connsiteX6" fmla="*/ 189830 w 1806757"/>
              <a:gd name="connsiteY6" fmla="*/ 223024 h 424147"/>
              <a:gd name="connsiteX7" fmla="*/ 145225 w 1806757"/>
              <a:gd name="connsiteY7" fmla="*/ 178419 h 424147"/>
              <a:gd name="connsiteX8" fmla="*/ 145225 w 1806757"/>
              <a:gd name="connsiteY8" fmla="*/ 11151 h 424147"/>
              <a:gd name="connsiteX9" fmla="*/ 178679 w 1806757"/>
              <a:gd name="connsiteY9" fmla="*/ 0 h 424147"/>
              <a:gd name="connsiteX10" fmla="*/ 368249 w 1806757"/>
              <a:gd name="connsiteY10" fmla="*/ 11151 h 424147"/>
              <a:gd name="connsiteX11" fmla="*/ 412854 w 1806757"/>
              <a:gd name="connsiteY11" fmla="*/ 55756 h 424147"/>
              <a:gd name="connsiteX12" fmla="*/ 424005 w 1806757"/>
              <a:gd name="connsiteY12" fmla="*/ 100361 h 424147"/>
              <a:gd name="connsiteX13" fmla="*/ 446308 w 1806757"/>
              <a:gd name="connsiteY13" fmla="*/ 178419 h 424147"/>
              <a:gd name="connsiteX14" fmla="*/ 457459 w 1806757"/>
              <a:gd name="connsiteY14" fmla="*/ 133814 h 424147"/>
              <a:gd name="connsiteX15" fmla="*/ 479762 w 1806757"/>
              <a:gd name="connsiteY15" fmla="*/ 111512 h 424147"/>
              <a:gd name="connsiteX16" fmla="*/ 535518 w 1806757"/>
              <a:gd name="connsiteY16" fmla="*/ 22302 h 424147"/>
              <a:gd name="connsiteX17" fmla="*/ 580123 w 1806757"/>
              <a:gd name="connsiteY17" fmla="*/ 11151 h 424147"/>
              <a:gd name="connsiteX18" fmla="*/ 647030 w 1806757"/>
              <a:gd name="connsiteY18" fmla="*/ 22302 h 424147"/>
              <a:gd name="connsiteX19" fmla="*/ 680484 w 1806757"/>
              <a:gd name="connsiteY19" fmla="*/ 66907 h 424147"/>
              <a:gd name="connsiteX20" fmla="*/ 691635 w 1806757"/>
              <a:gd name="connsiteY20" fmla="*/ 390292 h 424147"/>
              <a:gd name="connsiteX21" fmla="*/ 769693 w 1806757"/>
              <a:gd name="connsiteY21" fmla="*/ 379141 h 424147"/>
              <a:gd name="connsiteX22" fmla="*/ 803147 w 1806757"/>
              <a:gd name="connsiteY22" fmla="*/ 323385 h 424147"/>
              <a:gd name="connsiteX23" fmla="*/ 769693 w 1806757"/>
              <a:gd name="connsiteY23" fmla="*/ 345687 h 424147"/>
              <a:gd name="connsiteX24" fmla="*/ 725088 w 1806757"/>
              <a:gd name="connsiteY24" fmla="*/ 390292 h 424147"/>
              <a:gd name="connsiteX25" fmla="*/ 702786 w 1806757"/>
              <a:gd name="connsiteY25" fmla="*/ 412595 h 424147"/>
              <a:gd name="connsiteX26" fmla="*/ 669332 w 1806757"/>
              <a:gd name="connsiteY26" fmla="*/ 390292 h 424147"/>
              <a:gd name="connsiteX27" fmla="*/ 658181 w 1806757"/>
              <a:gd name="connsiteY27" fmla="*/ 334536 h 424147"/>
              <a:gd name="connsiteX28" fmla="*/ 680484 w 1806757"/>
              <a:gd name="connsiteY28" fmla="*/ 133814 h 424147"/>
              <a:gd name="connsiteX29" fmla="*/ 725088 w 1806757"/>
              <a:gd name="connsiteY29" fmla="*/ 55756 h 424147"/>
              <a:gd name="connsiteX30" fmla="*/ 791996 w 1806757"/>
              <a:gd name="connsiteY30" fmla="*/ 89209 h 424147"/>
              <a:gd name="connsiteX31" fmla="*/ 803147 w 1806757"/>
              <a:gd name="connsiteY31" fmla="*/ 122663 h 424147"/>
              <a:gd name="connsiteX32" fmla="*/ 791996 w 1806757"/>
              <a:gd name="connsiteY32" fmla="*/ 267629 h 424147"/>
              <a:gd name="connsiteX33" fmla="*/ 769693 w 1806757"/>
              <a:gd name="connsiteY33" fmla="*/ 301083 h 424147"/>
              <a:gd name="connsiteX34" fmla="*/ 814298 w 1806757"/>
              <a:gd name="connsiteY34" fmla="*/ 278780 h 424147"/>
              <a:gd name="connsiteX35" fmla="*/ 870054 w 1806757"/>
              <a:gd name="connsiteY35" fmla="*/ 267629 h 424147"/>
              <a:gd name="connsiteX36" fmla="*/ 936962 w 1806757"/>
              <a:gd name="connsiteY36" fmla="*/ 289931 h 424147"/>
              <a:gd name="connsiteX37" fmla="*/ 948113 w 1806757"/>
              <a:gd name="connsiteY37" fmla="*/ 245326 h 424147"/>
              <a:gd name="connsiteX38" fmla="*/ 936962 w 1806757"/>
              <a:gd name="connsiteY38" fmla="*/ 211873 h 424147"/>
              <a:gd name="connsiteX39" fmla="*/ 914659 w 1806757"/>
              <a:gd name="connsiteY39" fmla="*/ 167268 h 424147"/>
              <a:gd name="connsiteX40" fmla="*/ 892357 w 1806757"/>
              <a:gd name="connsiteY40" fmla="*/ 144965 h 424147"/>
              <a:gd name="connsiteX41" fmla="*/ 870054 w 1806757"/>
              <a:gd name="connsiteY41" fmla="*/ 111512 h 424147"/>
              <a:gd name="connsiteX42" fmla="*/ 803147 w 1806757"/>
              <a:gd name="connsiteY42" fmla="*/ 122663 h 424147"/>
              <a:gd name="connsiteX43" fmla="*/ 847752 w 1806757"/>
              <a:gd name="connsiteY43" fmla="*/ 100361 h 424147"/>
              <a:gd name="connsiteX44" fmla="*/ 892357 w 1806757"/>
              <a:gd name="connsiteY44" fmla="*/ 111512 h 424147"/>
              <a:gd name="connsiteX45" fmla="*/ 903508 w 1806757"/>
              <a:gd name="connsiteY45" fmla="*/ 144965 h 424147"/>
              <a:gd name="connsiteX46" fmla="*/ 925810 w 1806757"/>
              <a:gd name="connsiteY46" fmla="*/ 178419 h 424147"/>
              <a:gd name="connsiteX47" fmla="*/ 948113 w 1806757"/>
              <a:gd name="connsiteY47" fmla="*/ 312234 h 424147"/>
              <a:gd name="connsiteX48" fmla="*/ 959264 w 1806757"/>
              <a:gd name="connsiteY48" fmla="*/ 189570 h 424147"/>
              <a:gd name="connsiteX49" fmla="*/ 970415 w 1806757"/>
              <a:gd name="connsiteY49" fmla="*/ 144965 h 424147"/>
              <a:gd name="connsiteX50" fmla="*/ 992718 w 1806757"/>
              <a:gd name="connsiteY50" fmla="*/ 122663 h 424147"/>
              <a:gd name="connsiteX51" fmla="*/ 1037323 w 1806757"/>
              <a:gd name="connsiteY51" fmla="*/ 111512 h 424147"/>
              <a:gd name="connsiteX52" fmla="*/ 1126532 w 1806757"/>
              <a:gd name="connsiteY52" fmla="*/ 122663 h 424147"/>
              <a:gd name="connsiteX53" fmla="*/ 1226893 w 1806757"/>
              <a:gd name="connsiteY53" fmla="*/ 156117 h 424147"/>
              <a:gd name="connsiteX54" fmla="*/ 1416464 w 1806757"/>
              <a:gd name="connsiteY54" fmla="*/ 223024 h 424147"/>
              <a:gd name="connsiteX55" fmla="*/ 1572581 w 1806757"/>
              <a:gd name="connsiteY55" fmla="*/ 256478 h 424147"/>
              <a:gd name="connsiteX56" fmla="*/ 1639488 w 1806757"/>
              <a:gd name="connsiteY56" fmla="*/ 301083 h 424147"/>
              <a:gd name="connsiteX57" fmla="*/ 1650640 w 1806757"/>
              <a:gd name="connsiteY57" fmla="*/ 334536 h 424147"/>
              <a:gd name="connsiteX58" fmla="*/ 1639488 w 1806757"/>
              <a:gd name="connsiteY58" fmla="*/ 390292 h 424147"/>
              <a:gd name="connsiteX59" fmla="*/ 1628337 w 1806757"/>
              <a:gd name="connsiteY59" fmla="*/ 423746 h 424147"/>
              <a:gd name="connsiteX60" fmla="*/ 1606035 w 1806757"/>
              <a:gd name="connsiteY60" fmla="*/ 401443 h 424147"/>
              <a:gd name="connsiteX61" fmla="*/ 1639488 w 1806757"/>
              <a:gd name="connsiteY61" fmla="*/ 245326 h 424147"/>
              <a:gd name="connsiteX62" fmla="*/ 1672942 w 1806757"/>
              <a:gd name="connsiteY62" fmla="*/ 189570 h 424147"/>
              <a:gd name="connsiteX63" fmla="*/ 1695245 w 1806757"/>
              <a:gd name="connsiteY63" fmla="*/ 223024 h 424147"/>
              <a:gd name="connsiteX64" fmla="*/ 1706396 w 1806757"/>
              <a:gd name="connsiteY64" fmla="*/ 234175 h 424147"/>
              <a:gd name="connsiteX65" fmla="*/ 1739849 w 1806757"/>
              <a:gd name="connsiteY65" fmla="*/ 167268 h 424147"/>
              <a:gd name="connsiteX66" fmla="*/ 1806757 w 1806757"/>
              <a:gd name="connsiteY66" fmla="*/ 156117 h 42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806757" h="424147">
                <a:moveTo>
                  <a:pt x="89469" y="33453"/>
                </a:moveTo>
                <a:cubicBezTo>
                  <a:pt x="72432" y="67528"/>
                  <a:pt x="57802" y="103703"/>
                  <a:pt x="33713" y="133814"/>
                </a:cubicBezTo>
                <a:cubicBezTo>
                  <a:pt x="27145" y="142024"/>
                  <a:pt x="18844" y="148683"/>
                  <a:pt x="11410" y="156117"/>
                </a:cubicBezTo>
                <a:cubicBezTo>
                  <a:pt x="7693" y="167268"/>
                  <a:pt x="-1674" y="177976"/>
                  <a:pt x="259" y="189570"/>
                </a:cubicBezTo>
                <a:cubicBezTo>
                  <a:pt x="4906" y="217448"/>
                  <a:pt x="36500" y="232316"/>
                  <a:pt x="56015" y="245326"/>
                </a:cubicBezTo>
                <a:cubicBezTo>
                  <a:pt x="111771" y="241609"/>
                  <a:pt x="168164" y="243361"/>
                  <a:pt x="223284" y="234175"/>
                </a:cubicBezTo>
                <a:cubicBezTo>
                  <a:pt x="234879" y="232243"/>
                  <a:pt x="199395" y="229856"/>
                  <a:pt x="189830" y="223024"/>
                </a:cubicBezTo>
                <a:cubicBezTo>
                  <a:pt x="172720" y="210802"/>
                  <a:pt x="145225" y="178419"/>
                  <a:pt x="145225" y="178419"/>
                </a:cubicBezTo>
                <a:cubicBezTo>
                  <a:pt x="137693" y="125694"/>
                  <a:pt x="121856" y="63732"/>
                  <a:pt x="145225" y="11151"/>
                </a:cubicBezTo>
                <a:cubicBezTo>
                  <a:pt x="149999" y="410"/>
                  <a:pt x="167528" y="3717"/>
                  <a:pt x="178679" y="0"/>
                </a:cubicBezTo>
                <a:cubicBezTo>
                  <a:pt x="241869" y="3717"/>
                  <a:pt x="306671" y="-3510"/>
                  <a:pt x="368249" y="11151"/>
                </a:cubicBezTo>
                <a:cubicBezTo>
                  <a:pt x="388704" y="16021"/>
                  <a:pt x="412854" y="55756"/>
                  <a:pt x="412854" y="55756"/>
                </a:cubicBezTo>
                <a:cubicBezTo>
                  <a:pt x="416571" y="70624"/>
                  <a:pt x="419795" y="85625"/>
                  <a:pt x="424005" y="100361"/>
                </a:cubicBezTo>
                <a:cubicBezTo>
                  <a:pt x="456001" y="212344"/>
                  <a:pt x="411448" y="38975"/>
                  <a:pt x="446308" y="178419"/>
                </a:cubicBezTo>
                <a:cubicBezTo>
                  <a:pt x="450025" y="163551"/>
                  <a:pt x="450605" y="147522"/>
                  <a:pt x="457459" y="133814"/>
                </a:cubicBezTo>
                <a:cubicBezTo>
                  <a:pt x="462161" y="124410"/>
                  <a:pt x="475060" y="120916"/>
                  <a:pt x="479762" y="111512"/>
                </a:cubicBezTo>
                <a:cubicBezTo>
                  <a:pt x="509103" y="52830"/>
                  <a:pt x="480906" y="45706"/>
                  <a:pt x="535518" y="22302"/>
                </a:cubicBezTo>
                <a:cubicBezTo>
                  <a:pt x="549605" y="16265"/>
                  <a:pt x="565255" y="14868"/>
                  <a:pt x="580123" y="11151"/>
                </a:cubicBezTo>
                <a:cubicBezTo>
                  <a:pt x="602425" y="14868"/>
                  <a:pt x="627265" y="11322"/>
                  <a:pt x="647030" y="22302"/>
                </a:cubicBezTo>
                <a:cubicBezTo>
                  <a:pt x="663277" y="31328"/>
                  <a:pt x="678248" y="48457"/>
                  <a:pt x="680484" y="66907"/>
                </a:cubicBezTo>
                <a:cubicBezTo>
                  <a:pt x="693463" y="173982"/>
                  <a:pt x="687918" y="282497"/>
                  <a:pt x="691635" y="390292"/>
                </a:cubicBezTo>
                <a:cubicBezTo>
                  <a:pt x="717654" y="386575"/>
                  <a:pt x="744758" y="387452"/>
                  <a:pt x="769693" y="379141"/>
                </a:cubicBezTo>
                <a:cubicBezTo>
                  <a:pt x="770419" y="378899"/>
                  <a:pt x="822089" y="332856"/>
                  <a:pt x="803147" y="323385"/>
                </a:cubicBezTo>
                <a:cubicBezTo>
                  <a:pt x="791160" y="317391"/>
                  <a:pt x="779869" y="336965"/>
                  <a:pt x="769693" y="345687"/>
                </a:cubicBezTo>
                <a:cubicBezTo>
                  <a:pt x="753728" y="359371"/>
                  <a:pt x="739956" y="375424"/>
                  <a:pt x="725088" y="390292"/>
                </a:cubicBezTo>
                <a:lnTo>
                  <a:pt x="702786" y="412595"/>
                </a:lnTo>
                <a:cubicBezTo>
                  <a:pt x="691635" y="405161"/>
                  <a:pt x="675981" y="401928"/>
                  <a:pt x="669332" y="390292"/>
                </a:cubicBezTo>
                <a:cubicBezTo>
                  <a:pt x="659929" y="373836"/>
                  <a:pt x="658181" y="353489"/>
                  <a:pt x="658181" y="334536"/>
                </a:cubicBezTo>
                <a:cubicBezTo>
                  <a:pt x="658181" y="66234"/>
                  <a:pt x="654170" y="239066"/>
                  <a:pt x="680484" y="133814"/>
                </a:cubicBezTo>
                <a:cubicBezTo>
                  <a:pt x="698398" y="62160"/>
                  <a:pt x="672941" y="90520"/>
                  <a:pt x="725088" y="55756"/>
                </a:cubicBezTo>
                <a:cubicBezTo>
                  <a:pt x="757158" y="63773"/>
                  <a:pt x="774452" y="59969"/>
                  <a:pt x="791996" y="89209"/>
                </a:cubicBezTo>
                <a:cubicBezTo>
                  <a:pt x="798044" y="99288"/>
                  <a:pt x="799430" y="111512"/>
                  <a:pt x="803147" y="122663"/>
                </a:cubicBezTo>
                <a:cubicBezTo>
                  <a:pt x="799430" y="170985"/>
                  <a:pt x="800928" y="219994"/>
                  <a:pt x="791996" y="267629"/>
                </a:cubicBezTo>
                <a:cubicBezTo>
                  <a:pt x="789526" y="280802"/>
                  <a:pt x="757706" y="295089"/>
                  <a:pt x="769693" y="301083"/>
                </a:cubicBezTo>
                <a:cubicBezTo>
                  <a:pt x="784561" y="308517"/>
                  <a:pt x="798528" y="284037"/>
                  <a:pt x="814298" y="278780"/>
                </a:cubicBezTo>
                <a:cubicBezTo>
                  <a:pt x="832279" y="272786"/>
                  <a:pt x="851469" y="271346"/>
                  <a:pt x="870054" y="267629"/>
                </a:cubicBezTo>
                <a:cubicBezTo>
                  <a:pt x="892357" y="275063"/>
                  <a:pt x="914358" y="296390"/>
                  <a:pt x="936962" y="289931"/>
                </a:cubicBezTo>
                <a:cubicBezTo>
                  <a:pt x="951698" y="285721"/>
                  <a:pt x="948113" y="260652"/>
                  <a:pt x="948113" y="245326"/>
                </a:cubicBezTo>
                <a:cubicBezTo>
                  <a:pt x="948113" y="233572"/>
                  <a:pt x="941592" y="222677"/>
                  <a:pt x="936962" y="211873"/>
                </a:cubicBezTo>
                <a:cubicBezTo>
                  <a:pt x="930414" y="196594"/>
                  <a:pt x="923880" y="181100"/>
                  <a:pt x="914659" y="167268"/>
                </a:cubicBezTo>
                <a:cubicBezTo>
                  <a:pt x="908827" y="158520"/>
                  <a:pt x="898925" y="153175"/>
                  <a:pt x="892357" y="144965"/>
                </a:cubicBezTo>
                <a:cubicBezTo>
                  <a:pt x="883985" y="134500"/>
                  <a:pt x="877488" y="122663"/>
                  <a:pt x="870054" y="111512"/>
                </a:cubicBezTo>
                <a:cubicBezTo>
                  <a:pt x="847752" y="115229"/>
                  <a:pt x="823370" y="132774"/>
                  <a:pt x="803147" y="122663"/>
                </a:cubicBezTo>
                <a:cubicBezTo>
                  <a:pt x="788279" y="115229"/>
                  <a:pt x="831257" y="102423"/>
                  <a:pt x="847752" y="100361"/>
                </a:cubicBezTo>
                <a:cubicBezTo>
                  <a:pt x="862960" y="98460"/>
                  <a:pt x="877489" y="107795"/>
                  <a:pt x="892357" y="111512"/>
                </a:cubicBezTo>
                <a:cubicBezTo>
                  <a:pt x="896074" y="122663"/>
                  <a:pt x="898251" y="134452"/>
                  <a:pt x="903508" y="144965"/>
                </a:cubicBezTo>
                <a:cubicBezTo>
                  <a:pt x="909502" y="156952"/>
                  <a:pt x="921104" y="165870"/>
                  <a:pt x="925810" y="178419"/>
                </a:cubicBezTo>
                <a:cubicBezTo>
                  <a:pt x="933338" y="198494"/>
                  <a:pt x="946456" y="300635"/>
                  <a:pt x="948113" y="312234"/>
                </a:cubicBezTo>
                <a:cubicBezTo>
                  <a:pt x="951830" y="271346"/>
                  <a:pt x="953838" y="230266"/>
                  <a:pt x="959264" y="189570"/>
                </a:cubicBezTo>
                <a:cubicBezTo>
                  <a:pt x="961289" y="174379"/>
                  <a:pt x="963561" y="158673"/>
                  <a:pt x="970415" y="144965"/>
                </a:cubicBezTo>
                <a:cubicBezTo>
                  <a:pt x="975117" y="135561"/>
                  <a:pt x="983314" y="127365"/>
                  <a:pt x="992718" y="122663"/>
                </a:cubicBezTo>
                <a:cubicBezTo>
                  <a:pt x="1006426" y="115809"/>
                  <a:pt x="1022455" y="115229"/>
                  <a:pt x="1037323" y="111512"/>
                </a:cubicBezTo>
                <a:cubicBezTo>
                  <a:pt x="1067059" y="115229"/>
                  <a:pt x="1097361" y="115799"/>
                  <a:pt x="1126532" y="122663"/>
                </a:cubicBezTo>
                <a:cubicBezTo>
                  <a:pt x="1160858" y="130740"/>
                  <a:pt x="1193640" y="144381"/>
                  <a:pt x="1226893" y="156117"/>
                </a:cubicBezTo>
                <a:cubicBezTo>
                  <a:pt x="1285899" y="176943"/>
                  <a:pt x="1356173" y="207296"/>
                  <a:pt x="1416464" y="223024"/>
                </a:cubicBezTo>
                <a:cubicBezTo>
                  <a:pt x="1467961" y="236458"/>
                  <a:pt x="1520542" y="245327"/>
                  <a:pt x="1572581" y="256478"/>
                </a:cubicBezTo>
                <a:cubicBezTo>
                  <a:pt x="1595823" y="268098"/>
                  <a:pt x="1624891" y="276755"/>
                  <a:pt x="1639488" y="301083"/>
                </a:cubicBezTo>
                <a:cubicBezTo>
                  <a:pt x="1645536" y="311162"/>
                  <a:pt x="1646923" y="323385"/>
                  <a:pt x="1650640" y="334536"/>
                </a:cubicBezTo>
                <a:cubicBezTo>
                  <a:pt x="1646923" y="353121"/>
                  <a:pt x="1644085" y="371904"/>
                  <a:pt x="1639488" y="390292"/>
                </a:cubicBezTo>
                <a:cubicBezTo>
                  <a:pt x="1636637" y="401696"/>
                  <a:pt x="1639488" y="420029"/>
                  <a:pt x="1628337" y="423746"/>
                </a:cubicBezTo>
                <a:cubicBezTo>
                  <a:pt x="1618363" y="427071"/>
                  <a:pt x="1613469" y="408877"/>
                  <a:pt x="1606035" y="401443"/>
                </a:cubicBezTo>
                <a:cubicBezTo>
                  <a:pt x="1622650" y="235288"/>
                  <a:pt x="1598785" y="340299"/>
                  <a:pt x="1639488" y="245326"/>
                </a:cubicBezTo>
                <a:cubicBezTo>
                  <a:pt x="1661201" y="194662"/>
                  <a:pt x="1635856" y="226658"/>
                  <a:pt x="1672942" y="189570"/>
                </a:cubicBezTo>
                <a:cubicBezTo>
                  <a:pt x="1680376" y="200721"/>
                  <a:pt x="1693042" y="209804"/>
                  <a:pt x="1695245" y="223024"/>
                </a:cubicBezTo>
                <a:cubicBezTo>
                  <a:pt x="1699381" y="247839"/>
                  <a:pt x="1659133" y="281438"/>
                  <a:pt x="1706396" y="234175"/>
                </a:cubicBezTo>
                <a:cubicBezTo>
                  <a:pt x="1712120" y="217004"/>
                  <a:pt x="1722048" y="177440"/>
                  <a:pt x="1739849" y="167268"/>
                </a:cubicBezTo>
                <a:cubicBezTo>
                  <a:pt x="1760639" y="155388"/>
                  <a:pt x="1784224" y="156117"/>
                  <a:pt x="1806757" y="156117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995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1485 0.08426 C 0.0198 0.07732 0.04688 0.00232 0.11342 0.00787 C 0.21459 0.01458 0.25456 0.06759 0.34818 0.01458 C 0.40691 -0.01643 0.47618 -0.09537 0.52709 -0.09375 C 0.64167 -0.09097 0.66667 -0.00926 0.66667 0.06482 C 0.66836 0.1713 0.51915 0.25926 0.33737 0.26968 C 0.15326 0.27593 0.00131 0.1632 0.01485 0.08426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52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 rot="9703139" flipV="1">
            <a:off x="2127586" y="2056310"/>
            <a:ext cx="8410507" cy="2731061"/>
          </a:xfrm>
          <a:prstGeom prst="rect">
            <a:avLst/>
          </a:prstGeom>
          <a:solidFill>
            <a:srgbClr val="0070C0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822960" tIns="45720" rIns="640080" bIns="45720">
            <a:spAutoFit/>
          </a:bodyPr>
          <a:lstStyle/>
          <a:p>
            <a:pPr algn="ctr"/>
            <a:r>
              <a:rPr lang="bn-BD" sz="166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chemeClr val="bg2"/>
                </a:solidFill>
                <a:effectLst>
                  <a:outerShdw blurRad="1079500" dist="50800" dir="5400000" sx="186000" sy="186000" algn="ctr" rotWithShape="0">
                    <a:srgbClr val="000000">
                      <a:alpha val="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dirty="0"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  <a:solidFill>
                <a:schemeClr val="bg2"/>
              </a:solidFill>
              <a:effectLst>
                <a:outerShdw blurRad="1079500" dist="50800" dir="5400000" sx="186000" sy="186000" algn="ctr" rotWithShape="0">
                  <a:srgbClr val="000000">
                    <a:alpha val="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4"/>
          <p:cNvSpPr/>
          <p:nvPr/>
        </p:nvSpPr>
        <p:spPr>
          <a:xfrm>
            <a:off x="7168774" y="1838077"/>
            <a:ext cx="2429098" cy="2263785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90840" y="923677"/>
            <a:ext cx="5047736" cy="1828800"/>
            <a:chOff x="1090840" y="923677"/>
            <a:chExt cx="5047736" cy="18288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102355" y="2399496"/>
              <a:ext cx="2836247" cy="438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102355" y="1416434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090840" y="1876276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lowchart: Delay 5"/>
            <p:cNvSpPr/>
            <p:nvPr/>
          </p:nvSpPr>
          <p:spPr>
            <a:xfrm>
              <a:off x="3950117" y="923677"/>
              <a:ext cx="2188459" cy="1828800"/>
            </a:xfrm>
            <a:prstGeom prst="flowChartDelay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39712" y="3945880"/>
            <a:ext cx="6197780" cy="1553378"/>
            <a:chOff x="2079369" y="1852675"/>
            <a:chExt cx="6197780" cy="155337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79369" y="2629364"/>
              <a:ext cx="269140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lowchart: Merge 8"/>
            <p:cNvSpPr/>
            <p:nvPr/>
          </p:nvSpPr>
          <p:spPr>
            <a:xfrm rot="16200000">
              <a:off x="4978142" y="1656320"/>
              <a:ext cx="1553378" cy="1946088"/>
            </a:xfrm>
            <a:prstGeom prst="flowChartMerg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727875" y="2509730"/>
              <a:ext cx="1549274" cy="261610"/>
              <a:chOff x="6727875" y="2509730"/>
              <a:chExt cx="1549274" cy="2616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6979920" y="2570690"/>
                <a:ext cx="1297229" cy="5867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6727875" y="2509730"/>
                <a:ext cx="252045" cy="26161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2321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4"/>
          <p:cNvSpPr/>
          <p:nvPr/>
        </p:nvSpPr>
        <p:spPr>
          <a:xfrm rot="798684">
            <a:off x="7514247" y="4451697"/>
            <a:ext cx="1548576" cy="1072548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2025746">
            <a:off x="1184856" y="1151247"/>
            <a:ext cx="2365066" cy="1220027"/>
            <a:chOff x="1090840" y="923677"/>
            <a:chExt cx="5047736" cy="18288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102355" y="2399496"/>
              <a:ext cx="2836247" cy="438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102355" y="1416434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090840" y="1876276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lowchart: Delay 5"/>
            <p:cNvSpPr/>
            <p:nvPr/>
          </p:nvSpPr>
          <p:spPr>
            <a:xfrm>
              <a:off x="3950117" y="923677"/>
              <a:ext cx="2188459" cy="1828800"/>
            </a:xfrm>
            <a:prstGeom prst="flowChartDelay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 rot="1741323">
            <a:off x="1180468" y="3979864"/>
            <a:ext cx="3487589" cy="1352261"/>
            <a:chOff x="2079369" y="1852675"/>
            <a:chExt cx="6197780" cy="155337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79369" y="2629364"/>
              <a:ext cx="269140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lowchart: Merge 8"/>
            <p:cNvSpPr/>
            <p:nvPr/>
          </p:nvSpPr>
          <p:spPr>
            <a:xfrm rot="16200000">
              <a:off x="4978142" y="1656320"/>
              <a:ext cx="1553378" cy="1946088"/>
            </a:xfrm>
            <a:prstGeom prst="flowChartMerg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727875" y="2509730"/>
              <a:ext cx="1549274" cy="261610"/>
              <a:chOff x="6727875" y="2509730"/>
              <a:chExt cx="1549274" cy="2616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6979920" y="2570690"/>
                <a:ext cx="1297229" cy="5867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6727875" y="2509730"/>
                <a:ext cx="252045" cy="26161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5872767" y="777157"/>
            <a:ext cx="4439662" cy="2148432"/>
            <a:chOff x="4487193" y="2762646"/>
            <a:chExt cx="4475636" cy="1658353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635118" y="2788360"/>
              <a:ext cx="33310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635118" y="2768188"/>
              <a:ext cx="0" cy="29343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602140" y="4415457"/>
              <a:ext cx="33310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635118" y="3310395"/>
              <a:ext cx="642" cy="109161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4487193" y="3068348"/>
              <a:ext cx="312937" cy="671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4520812" y="3293580"/>
              <a:ext cx="210542" cy="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420503" y="3444866"/>
              <a:ext cx="17163" cy="97203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418113" y="2817196"/>
              <a:ext cx="0" cy="28703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420503" y="3104227"/>
              <a:ext cx="0" cy="385933"/>
            </a:xfrm>
            <a:prstGeom prst="line">
              <a:avLst/>
            </a:prstGeom>
            <a:ln w="57150">
              <a:solidFill>
                <a:srgbClr val="3333FF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7916207" y="3657166"/>
              <a:ext cx="16961" cy="7638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7944660" y="2762646"/>
              <a:ext cx="16961" cy="7638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7733019" y="3490160"/>
              <a:ext cx="361950" cy="20288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rc 25"/>
            <p:cNvSpPr/>
            <p:nvPr/>
          </p:nvSpPr>
          <p:spPr>
            <a:xfrm>
              <a:off x="8128409" y="3476704"/>
              <a:ext cx="347778" cy="202888"/>
            </a:xfrm>
            <a:prstGeom prst="arc">
              <a:avLst>
                <a:gd name="adj1" fmla="val 11237641"/>
                <a:gd name="adj2" fmla="val 9924804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Alternate Process 26"/>
            <p:cNvSpPr/>
            <p:nvPr/>
          </p:nvSpPr>
          <p:spPr>
            <a:xfrm>
              <a:off x="8092744" y="3526010"/>
              <a:ext cx="53479" cy="117954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8193765" y="3345854"/>
              <a:ext cx="430690" cy="482891"/>
              <a:chOff x="4188436" y="4646620"/>
              <a:chExt cx="430690" cy="482891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4355336" y="4652558"/>
                <a:ext cx="32395" cy="8620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4423356" y="4666535"/>
                <a:ext cx="47502" cy="7921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4470858" y="4699155"/>
                <a:ext cx="47502" cy="79218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4299046" y="5035973"/>
                <a:ext cx="17246" cy="8391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 flipV="1">
                <a:off x="4358455" y="5024737"/>
                <a:ext cx="1026" cy="10477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4452480" y="5009944"/>
                <a:ext cx="47851" cy="79217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 flipV="1">
                <a:off x="4527180" y="4894277"/>
                <a:ext cx="91946" cy="6683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4518360" y="4824971"/>
                <a:ext cx="100766" cy="2350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4518361" y="4745753"/>
                <a:ext cx="54792" cy="61899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4527180" y="4955155"/>
                <a:ext cx="91946" cy="192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 flipV="1">
                <a:off x="4485791" y="4984434"/>
                <a:ext cx="100766" cy="58632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 flipV="1">
                <a:off x="4405718" y="5019064"/>
                <a:ext cx="11609" cy="100337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4279154" y="4646620"/>
                <a:ext cx="13573" cy="79218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Flowchart: Decision 41"/>
              <p:cNvSpPr/>
              <p:nvPr/>
            </p:nvSpPr>
            <p:spPr>
              <a:xfrm>
                <a:off x="4188436" y="4854418"/>
                <a:ext cx="194974" cy="46542"/>
              </a:xfrm>
              <a:prstGeom prst="flowChartDecision">
                <a:avLst/>
              </a:prstGeom>
              <a:solidFill>
                <a:srgbClr val="FF0000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8693187" y="3362936"/>
              <a:ext cx="2696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072790" y="2801813"/>
              <a:ext cx="2696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916706" y="2993604"/>
              <a:ext cx="630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ব্যাটারী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3915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4"/>
          <p:cNvSpPr/>
          <p:nvPr/>
        </p:nvSpPr>
        <p:spPr>
          <a:xfrm rot="17231036">
            <a:off x="6830204" y="1403875"/>
            <a:ext cx="1834404" cy="917984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13033076">
            <a:off x="1809369" y="1494817"/>
            <a:ext cx="3017521" cy="914400"/>
            <a:chOff x="1090840" y="923677"/>
            <a:chExt cx="5047736" cy="18288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102355" y="2399496"/>
              <a:ext cx="2836247" cy="438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102355" y="1416434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090840" y="1876276"/>
              <a:ext cx="2847762" cy="4125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lowchart: Delay 5"/>
            <p:cNvSpPr/>
            <p:nvPr/>
          </p:nvSpPr>
          <p:spPr>
            <a:xfrm>
              <a:off x="3950117" y="923677"/>
              <a:ext cx="2188459" cy="1828800"/>
            </a:xfrm>
            <a:prstGeom prst="flowChartDelay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 rot="13346387">
            <a:off x="1066853" y="4519738"/>
            <a:ext cx="3272939" cy="710753"/>
            <a:chOff x="2079369" y="1852675"/>
            <a:chExt cx="6197780" cy="155337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79369" y="2629364"/>
              <a:ext cx="269140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lowchart: Merge 8"/>
            <p:cNvSpPr/>
            <p:nvPr/>
          </p:nvSpPr>
          <p:spPr>
            <a:xfrm rot="16200000">
              <a:off x="4978142" y="1656320"/>
              <a:ext cx="1553378" cy="1946088"/>
            </a:xfrm>
            <a:prstGeom prst="flowChartMerg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727875" y="2509730"/>
              <a:ext cx="1549274" cy="261610"/>
              <a:chOff x="6727875" y="2509730"/>
              <a:chExt cx="1549274" cy="2616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6979920" y="2570690"/>
                <a:ext cx="1297229" cy="5867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6727875" y="2509730"/>
                <a:ext cx="252045" cy="26161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5627091" y="3483676"/>
            <a:ext cx="5319952" cy="1577721"/>
            <a:chOff x="5395271" y="4101862"/>
            <a:chExt cx="6817841" cy="2326508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488218" y="6389733"/>
              <a:ext cx="6014433" cy="386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430058" y="4200326"/>
              <a:ext cx="1476928" cy="3863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449108" y="4238962"/>
              <a:ext cx="54521" cy="135487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488218" y="5747494"/>
              <a:ext cx="32386" cy="68087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407147" y="5747494"/>
              <a:ext cx="162142" cy="616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395271" y="5593839"/>
              <a:ext cx="216717" cy="668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6906986" y="4183526"/>
              <a:ext cx="1013796" cy="16982"/>
            </a:xfrm>
            <a:prstGeom prst="line">
              <a:avLst/>
            </a:prstGeom>
            <a:ln w="57150">
              <a:solidFill>
                <a:srgbClr val="00FF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003178" y="4171651"/>
              <a:ext cx="547753" cy="1"/>
            </a:xfrm>
            <a:prstGeom prst="line">
              <a:avLst/>
            </a:prstGeom>
            <a:ln w="57150">
              <a:solidFill>
                <a:srgbClr val="00FF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29" idx="2"/>
            </p:cNvCxnSpPr>
            <p:nvPr/>
          </p:nvCxnSpPr>
          <p:spPr>
            <a:xfrm>
              <a:off x="11502651" y="5443315"/>
              <a:ext cx="0" cy="96573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29" idx="0"/>
            </p:cNvCxnSpPr>
            <p:nvPr/>
          </p:nvCxnSpPr>
          <p:spPr>
            <a:xfrm>
              <a:off x="11462873" y="4200326"/>
              <a:ext cx="39778" cy="10401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 flipV="1">
              <a:off x="9550931" y="4183526"/>
              <a:ext cx="1911943" cy="32966"/>
            </a:xfrm>
            <a:prstGeom prst="line">
              <a:avLst/>
            </a:prstGeom>
            <a:ln w="57150">
              <a:solidFill>
                <a:schemeClr val="tx1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7955232" y="4171651"/>
              <a:ext cx="1047946" cy="11875"/>
            </a:xfrm>
            <a:prstGeom prst="line">
              <a:avLst/>
            </a:prstGeom>
            <a:ln w="57150">
              <a:solidFill>
                <a:schemeClr val="tx1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491884" y="4238962"/>
              <a:ext cx="4432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A</a:t>
              </a:r>
              <a:endParaRPr lang="en-US" sz="40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963401" y="4101862"/>
              <a:ext cx="4432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B</a:t>
              </a:r>
              <a:endParaRPr lang="en-US" sz="4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641924" y="5568902"/>
              <a:ext cx="5036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Arial Black" panose="020B0A04020102020204" pitchFamily="34" charset="0"/>
                </a:rPr>
                <a:t>X</a:t>
              </a:r>
              <a:endParaRPr lang="en-US" dirty="0">
                <a:latin typeface="Arial Black" panose="020B0A040201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1321676" y="5240427"/>
              <a:ext cx="361950" cy="20288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owchart: Alternate Process 29"/>
            <p:cNvSpPr/>
            <p:nvPr/>
          </p:nvSpPr>
          <p:spPr>
            <a:xfrm>
              <a:off x="11681401" y="5276277"/>
              <a:ext cx="53479" cy="117954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1717066" y="5096121"/>
              <a:ext cx="496046" cy="482891"/>
              <a:chOff x="9075294" y="2147408"/>
              <a:chExt cx="496046" cy="482891"/>
            </a:xfrm>
          </p:grpSpPr>
          <p:sp>
            <p:nvSpPr>
              <p:cNvPr id="32" name="Arc 31"/>
              <p:cNvSpPr/>
              <p:nvPr/>
            </p:nvSpPr>
            <p:spPr>
              <a:xfrm>
                <a:off x="9075294" y="2278258"/>
                <a:ext cx="347778" cy="202888"/>
              </a:xfrm>
              <a:prstGeom prst="arc">
                <a:avLst>
                  <a:gd name="adj1" fmla="val 11237641"/>
                  <a:gd name="adj2" fmla="val 9924804"/>
                </a:avLst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flipV="1">
                <a:off x="9307550" y="2153346"/>
                <a:ext cx="32395" cy="8620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9375570" y="2167323"/>
                <a:ext cx="47502" cy="79218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9423072" y="2199943"/>
                <a:ext cx="47502" cy="79218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9251260" y="2536761"/>
                <a:ext cx="17246" cy="8391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 flipV="1">
                <a:off x="9310669" y="2525525"/>
                <a:ext cx="1026" cy="10477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9404694" y="2510732"/>
                <a:ext cx="47851" cy="79217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 flipV="1">
                <a:off x="9479394" y="2395065"/>
                <a:ext cx="91946" cy="6683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9470574" y="2325759"/>
                <a:ext cx="100766" cy="23509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9470575" y="2246541"/>
                <a:ext cx="54792" cy="61899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9479394" y="2455943"/>
                <a:ext cx="91946" cy="192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 flipV="1">
                <a:off x="9438005" y="2485222"/>
                <a:ext cx="100766" cy="58632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9357932" y="2519852"/>
                <a:ext cx="11609" cy="100337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9231368" y="2147408"/>
                <a:ext cx="13573" cy="79218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lowchart: Decision 45"/>
              <p:cNvSpPr/>
              <p:nvPr/>
            </p:nvSpPr>
            <p:spPr>
              <a:xfrm>
                <a:off x="9140650" y="2355206"/>
                <a:ext cx="194974" cy="46542"/>
              </a:xfrm>
              <a:prstGeom prst="flowChartDecision">
                <a:avLst/>
              </a:prstGeom>
              <a:solidFill>
                <a:srgbClr val="FF0000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5719396" y="5170801"/>
              <a:ext cx="1099146" cy="544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ব্যাটারী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33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0994" y="2426907"/>
            <a:ext cx="6977710" cy="175432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54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</a:t>
            </a:r>
            <a:r>
              <a:rPr lang="en-US" sz="54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54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পাঠ</a:t>
            </a:r>
            <a:r>
              <a:rPr lang="en-US" sz="54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54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 smtClean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</a:t>
            </a:r>
            <a:r>
              <a:rPr lang="en-US" sz="5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54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লজিক গেইট (মৌলিক)।</a:t>
            </a:r>
            <a:endParaRPr lang="bn-BD" sz="5400" dirty="0" smtClean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Collate 3"/>
          <p:cNvSpPr/>
          <p:nvPr/>
        </p:nvSpPr>
        <p:spPr>
          <a:xfrm>
            <a:off x="6356261" y="2544889"/>
            <a:ext cx="662725" cy="1486198"/>
          </a:xfrm>
          <a:prstGeom prst="flowChartCollat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115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3815 0.00532 C -0.23516 0.00116 -0.2194 -0.03472 -0.17982 -0.03241 C -0.12018 -0.02917 -0.09662 -0.00324 -0.04206 -0.02917 C -0.00703 -0.04421 0.03385 -0.0831 0.0638 -0.08241 C 0.13125 -0.08102 0.14583 -0.04097 0.14583 -0.00486 C 0.14687 0.04745 0.05898 0.09074 -0.04805 0.09676 C -0.15651 0.0993 -0.24597 0.04398 -0.23815 0.00532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653" y="1002776"/>
            <a:ext cx="8311563" cy="769441"/>
          </a:xfrm>
          <a:prstGeom prst="rect">
            <a:avLst/>
          </a:prstGeom>
          <a:solidFill>
            <a:srgbClr val="00B050"/>
          </a:solidFill>
          <a:ln>
            <a:solidFill>
              <a:srgbClr val="99FF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শেষে ছাত্র-ছাত্রীরা লিখতে ও বলতে পারবে-</a:t>
            </a:r>
            <a:endParaRPr lang="en-US" sz="44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53653" y="1939643"/>
            <a:ext cx="8400177" cy="385951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>
            <a:glow rad="63500">
              <a:schemeClr val="bg2"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লজিক গেইটের ধারনা ব্যাখ্যা করতে পারবে।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মৌলিক </a:t>
            </a:r>
            <a:r>
              <a:rPr lang="bn-BD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গেইটের সত্যক সারণী তৈরি করতে পারবে।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মৌলিক গেইটের সাংকেতিক চিহ্ন আঁকতে পারবে।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F"/>
            </a:pPr>
            <a:r>
              <a:rPr lang="bn-BD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মৌলিক </a:t>
            </a:r>
            <a:r>
              <a:rPr lang="bn-BD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গেইটের সুইচিং </a:t>
            </a:r>
            <a:r>
              <a:rPr lang="bn-BD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সার্কিট আঁকতে </a:t>
            </a:r>
            <a:r>
              <a:rPr lang="bn-BD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পারবে।</a:t>
            </a:r>
            <a:endParaRPr lang="bn-BD" sz="3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545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3955" y="888643"/>
            <a:ext cx="6774288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লজিক</a:t>
            </a:r>
            <a:r>
              <a:rPr lang="en-US" sz="6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6000" b="1" dirty="0" err="1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গেইট</a:t>
            </a:r>
            <a:r>
              <a:rPr lang="en-US" sz="6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54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rPr>
              <a:t>(Logic Gate) </a:t>
            </a:r>
            <a:endParaRPr lang="en-US" sz="5400" b="1" dirty="0">
              <a:ln w="660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603" y="2348677"/>
            <a:ext cx="10851047" cy="3816429"/>
          </a:xfrm>
          <a:prstGeom prst="rect">
            <a:avLst/>
          </a:prstGeom>
          <a:solidFill>
            <a:srgbClr val="FF000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 বলতে আমরা বুঝি যার মাধ্যমে আসা-যাওয়া করা যায়। </a:t>
            </a:r>
          </a:p>
          <a:p>
            <a:pPr>
              <a:lnSpc>
                <a:spcPct val="150000"/>
              </a:lnSpc>
            </a:pPr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লজিক একটি ইংরেজি শব্দ এর অর্থ যুক্তি। সুতরাং যুক্তিনির্ভর </a:t>
            </a:r>
          </a:p>
          <a:p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 গেইট তাকে লজিক গেইট বলে। কম্পিউটার এর সকল কাজ </a:t>
            </a:r>
          </a:p>
          <a:p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বুলিয়ান অ্যালজাব্রার গাণিতক অপারেশন দ্বারা করা হয়। </a:t>
            </a:r>
          </a:p>
          <a:p>
            <a:r>
              <a:rPr lang="bn-BD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অপারেশনগুলো লজিক গেইটের মাধ্যমে উপস্থাপন করা হয়।</a:t>
            </a:r>
            <a:endParaRPr lang="en-US" sz="4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164375" y="2895599"/>
            <a:ext cx="341523" cy="927253"/>
          </a:xfrm>
          <a:prstGeom prst="cloudCallout">
            <a:avLst>
              <a:gd name="adj1" fmla="val -13867"/>
              <a:gd name="adj2" fmla="val 128182"/>
            </a:avLst>
          </a:prstGeom>
          <a:solidFill>
            <a:srgbClr val="0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31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138 0.10787 C -0.2056 0.02222 -0.19388 -0.0588 -0.17122 -0.0588 C -0.14531 -0.0588 -0.13698 0.02222 -0.12839 0.10787 C -0.11693 0.20278 -0.10807 0.29676 -0.07956 0.29676 C -0.05378 0.29676 -0.04492 0.20278 -0.03346 0.10787 C -0.02786 0.02222 -0.01628 -0.0588 0.00938 -0.0588 C 0.03203 -0.0588 0.04375 0.02222 0.05234 0.10787 C 0.06081 0.20278 0.07253 0.29676 0.09818 0.29676 C 0.12396 0.29676 0.14414 0.10787 0.14414 0.10879 C 0.15273 0.02222 0.1612 -0.0588 0.18685 -0.0588 C 0.21276 -0.0588 0.22122 0.02222 0.22969 0.10787 C 0.24141 0.20278 0.25013 0.29676 0.27865 0.29676 C 0.3043 0.29676 0.31302 0.20278 0.32161 0.10787 C 0.33307 0.02222 0.3418 -0.0588 0.36758 -0.0588 C 0.39023 -0.0588 0.40169 0.02222 0.41042 0.10787 C 0.41901 0.20278 0.43047 0.29676 0.45625 0.29676 C 0.4819 0.29676 0.49063 0.20278 0.50247 0.10787 " pathEditMode="relative" rAng="0" ptsTypes="AAAAAAAAAAAAAAA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07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49594" y="690523"/>
            <a:ext cx="7912566" cy="76944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4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লজিক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(Logic Gate) </a:t>
            </a:r>
            <a:r>
              <a:rPr lang="bn-BD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প্রকারঃ 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525724" y="2640169"/>
            <a:ext cx="3989873" cy="2168902"/>
            <a:chOff x="7040879" y="2743200"/>
            <a:chExt cx="3989873" cy="2168902"/>
          </a:xfrm>
        </p:grpSpPr>
        <p:sp>
          <p:nvSpPr>
            <p:cNvPr id="7" name="Flowchart: Delay 6"/>
            <p:cNvSpPr/>
            <p:nvPr/>
          </p:nvSpPr>
          <p:spPr>
            <a:xfrm>
              <a:off x="7040879" y="2743200"/>
              <a:ext cx="3989873" cy="2168902"/>
            </a:xfrm>
            <a:prstGeom prst="flowChartDelay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71133" y="3328749"/>
              <a:ext cx="331533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4800" b="1" dirty="0" smtClean="0">
                  <a:ln w="660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২। যৌগিক গেইট</a:t>
              </a:r>
              <a:endParaRPr lang="en-US" sz="4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831912" y="2640169"/>
            <a:ext cx="3873965" cy="2168902"/>
            <a:chOff x="1831912" y="2743200"/>
            <a:chExt cx="3873965" cy="2168902"/>
          </a:xfrm>
          <a:blipFill>
            <a:blip r:embed="rId2"/>
            <a:tile tx="0" ty="0" sx="100000" sy="100000" flip="none" algn="tl"/>
          </a:blipFill>
        </p:grpSpPr>
        <p:sp>
          <p:nvSpPr>
            <p:cNvPr id="6" name="Flowchart: Delay 5"/>
            <p:cNvSpPr/>
            <p:nvPr/>
          </p:nvSpPr>
          <p:spPr>
            <a:xfrm rot="10800000">
              <a:off x="1831912" y="2743200"/>
              <a:ext cx="3873965" cy="2168902"/>
            </a:xfrm>
            <a:prstGeom prst="flowChartDelay">
              <a:avLst/>
            </a:prstGeom>
            <a:grpFill/>
            <a:ln w="76200"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93595" y="3412152"/>
              <a:ext cx="3350597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bn-BD" sz="4800" b="1" dirty="0" smtClean="0">
                  <a:ln w="10160">
                    <a:solidFill>
                      <a:srgbClr val="FFFF00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১। মৌলিক গেইট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3826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513</Words>
  <Application>Microsoft Office PowerPoint</Application>
  <PresentationFormat>Widescreen</PresentationFormat>
  <Paragraphs>148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Arial Black</vt:lpstr>
      <vt:lpstr>Arial Narrow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mim</dc:creator>
  <cp:lastModifiedBy>Mamun</cp:lastModifiedBy>
  <cp:revision>246</cp:revision>
  <dcterms:created xsi:type="dcterms:W3CDTF">2013-09-12T05:41:50Z</dcterms:created>
  <dcterms:modified xsi:type="dcterms:W3CDTF">2013-12-31T15:09:17Z</dcterms:modified>
</cp:coreProperties>
</file>